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Testing the robustness of modular and deep networks in a noise 2d </a:t>
            </a:r>
            <a:r>
              <a:rPr lang="en-US" dirty="0" err="1"/>
              <a:t>boids</a:t>
            </a:r>
            <a:r>
              <a:rPr lang="en-US" dirty="0"/>
              <a:t>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David W. King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71F9-9C4E-4D27-AEFC-BFD9ED72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3DAA-06C5-484C-8DB6-F3B58E1D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noise to input vectors</a:t>
            </a:r>
          </a:p>
          <a:p>
            <a:pPr lvl="1"/>
            <a:r>
              <a:rPr lang="en-US" dirty="0"/>
              <a:t>Cohesion, alignment and separation individually</a:t>
            </a:r>
          </a:p>
          <a:p>
            <a:pPr lvl="1"/>
            <a:r>
              <a:rPr lang="en-US" dirty="0"/>
              <a:t>Combinations of each, to include all three at once</a:t>
            </a:r>
          </a:p>
          <a:p>
            <a:pPr lvl="1"/>
            <a:r>
              <a:rPr lang="en-US" dirty="0"/>
              <a:t>Measured Euclidean distance between a “noisy” </a:t>
            </a:r>
            <a:r>
              <a:rPr lang="en-US" dirty="0" err="1"/>
              <a:t>boid</a:t>
            </a:r>
            <a:r>
              <a:rPr lang="en-US" dirty="0"/>
              <a:t> output and the “noisy” networks output</a:t>
            </a:r>
          </a:p>
        </p:txBody>
      </p:sp>
    </p:spTree>
    <p:extLst>
      <p:ext uri="{BB962C8B-B14F-4D97-AF65-F5344CB8AC3E}">
        <p14:creationId xmlns:p14="http://schemas.microsoft.com/office/powerpoint/2010/main" val="152813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C2B8A-5A95-4C99-B899-E6B519A6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Noisy functionally modular network (only cohesion)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oisy Boid Rules (Modular NN)">
            <a:hlinkClick r:id="" action="ppaction://media"/>
            <a:extLst>
              <a:ext uri="{FF2B5EF4-FFF2-40B4-BE49-F238E27FC236}">
                <a16:creationId xmlns:a16="http://schemas.microsoft.com/office/drawing/2014/main" id="{D553F223-B78C-4947-AFEF-BF10ACE84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372" y="2499053"/>
            <a:ext cx="3405393" cy="340539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C381A2-054A-44C0-8368-FCBB41F46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Can see a slight “wobble” to the </a:t>
            </a:r>
            <a:r>
              <a:rPr lang="en-US" dirty="0" err="1"/>
              <a:t>boids</a:t>
            </a:r>
            <a:r>
              <a:rPr lang="en-US" dirty="0"/>
              <a:t> in flight</a:t>
            </a:r>
          </a:p>
          <a:p>
            <a:r>
              <a:rPr lang="en-US" dirty="0"/>
              <a:t>However, they still display the overall flocking behaviors</a:t>
            </a:r>
          </a:p>
          <a:p>
            <a:endParaRPr lang="en-US" dirty="0"/>
          </a:p>
          <a:p>
            <a:r>
              <a:rPr lang="en-US" dirty="0"/>
              <a:t>But… when measuring Euclidean differences, errors grow as more noise is added / other vector inputs contain additive noise</a:t>
            </a:r>
          </a:p>
        </p:txBody>
      </p:sp>
    </p:spTree>
    <p:extLst>
      <p:ext uri="{BB962C8B-B14F-4D97-AF65-F5344CB8AC3E}">
        <p14:creationId xmlns:p14="http://schemas.microsoft.com/office/powerpoint/2010/main" val="7599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D14DB-92CF-4F9D-B56D-016CB942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Noisy deep predictive network (only cohesion)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oisy Boid Rules (Deep NN)">
            <a:hlinkClick r:id="" action="ppaction://media"/>
            <a:extLst>
              <a:ext uri="{FF2B5EF4-FFF2-40B4-BE49-F238E27FC236}">
                <a16:creationId xmlns:a16="http://schemas.microsoft.com/office/drawing/2014/main" id="{A8AAED95-2D8B-4FD2-8AE9-2A7194455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372" y="2499053"/>
            <a:ext cx="3405393" cy="340539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4979C6-56FF-4CF6-9903-CAB37A91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Same as functionally modular networks</a:t>
            </a:r>
          </a:p>
          <a:p>
            <a:r>
              <a:rPr lang="en-US" dirty="0"/>
              <a:t>Wobble to the individual </a:t>
            </a:r>
            <a:r>
              <a:rPr lang="en-US" dirty="0" err="1"/>
              <a:t>boids</a:t>
            </a:r>
            <a:endParaRPr lang="en-US" dirty="0"/>
          </a:p>
          <a:p>
            <a:r>
              <a:rPr lang="en-US" dirty="0"/>
              <a:t>Overall flocking behavior is intact</a:t>
            </a:r>
          </a:p>
          <a:p>
            <a:endParaRPr lang="en-US" dirty="0"/>
          </a:p>
          <a:p>
            <a:r>
              <a:rPr lang="en-US" dirty="0"/>
              <a:t>However, measured Euclidean distance errors were greater for deep predictive networks than their functionally modular counterparts</a:t>
            </a:r>
          </a:p>
        </p:txBody>
      </p:sp>
    </p:spTree>
    <p:extLst>
      <p:ext uri="{BB962C8B-B14F-4D97-AF65-F5344CB8AC3E}">
        <p14:creationId xmlns:p14="http://schemas.microsoft.com/office/powerpoint/2010/main" val="3012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A114-2254-46A7-8297-322DF1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0FB8-5B00-4840-83FB-1AA1EA70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types of networks produced </a:t>
            </a:r>
            <a:r>
              <a:rPr lang="en-US" dirty="0" err="1"/>
              <a:t>boid</a:t>
            </a:r>
            <a:r>
              <a:rPr lang="en-US" dirty="0"/>
              <a:t>-like behavior</a:t>
            </a:r>
          </a:p>
          <a:p>
            <a:r>
              <a:rPr lang="en-US" dirty="0"/>
              <a:t>Noiseless:  no real difference</a:t>
            </a:r>
          </a:p>
          <a:p>
            <a:r>
              <a:rPr lang="en-US" dirty="0"/>
              <a:t>Noisy:  slight wobble to the </a:t>
            </a:r>
            <a:r>
              <a:rPr lang="en-US" dirty="0" err="1"/>
              <a:t>boids</a:t>
            </a:r>
            <a:r>
              <a:rPr lang="en-US" dirty="0"/>
              <a:t> trajectories, but that is to be expected as the input is being modified</a:t>
            </a:r>
          </a:p>
          <a:p>
            <a:endParaRPr lang="en-US" dirty="0"/>
          </a:p>
          <a:p>
            <a:r>
              <a:rPr lang="en-US" dirty="0"/>
              <a:t>Visually:  networks create life-like flocking behaviors in both noisy and noiseless environments</a:t>
            </a:r>
          </a:p>
          <a:p>
            <a:r>
              <a:rPr lang="en-US" dirty="0"/>
              <a:t>Measured performance:  modular networks produce less distance errors than the deep predictive networks (see paper)</a:t>
            </a:r>
          </a:p>
        </p:txBody>
      </p:sp>
    </p:spTree>
    <p:extLst>
      <p:ext uri="{BB962C8B-B14F-4D97-AF65-F5344CB8AC3E}">
        <p14:creationId xmlns:p14="http://schemas.microsoft.com/office/powerpoint/2010/main" val="128684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71D6-016D-45BF-83DC-B9443D1C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B0ED-9EDF-4895-83C9-B70B3912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r>
              <a:rPr lang="en-US" dirty="0"/>
              <a:t>Algorithm descriptions</a:t>
            </a:r>
          </a:p>
          <a:p>
            <a:r>
              <a:rPr lang="en-US" dirty="0"/>
              <a:t>Videos</a:t>
            </a:r>
          </a:p>
          <a:p>
            <a:r>
              <a:rPr lang="en-US" dirty="0"/>
              <a:t>Qualitative summary</a:t>
            </a:r>
          </a:p>
        </p:txBody>
      </p:sp>
    </p:spTree>
    <p:extLst>
      <p:ext uri="{BB962C8B-B14F-4D97-AF65-F5344CB8AC3E}">
        <p14:creationId xmlns:p14="http://schemas.microsoft.com/office/powerpoint/2010/main" val="233383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8FCF-0488-45D0-8427-266B03AD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FD17-2104-4DB4-868A-11029EAA3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Constructed neural networks to learn acceleration vector for </a:t>
            </a:r>
            <a:r>
              <a:rPr lang="en-US" dirty="0" err="1"/>
              <a:t>boids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Functionally modular neural networks</a:t>
            </a:r>
          </a:p>
          <a:p>
            <a:pPr lvl="1"/>
            <a:r>
              <a:rPr lang="en-US" dirty="0"/>
              <a:t>Deep predictive network</a:t>
            </a:r>
          </a:p>
          <a:p>
            <a:r>
              <a:rPr lang="en-US" dirty="0"/>
              <a:t>Added noise to inputs for each algorithm:  </a:t>
            </a:r>
            <a:r>
              <a:rPr lang="en-US" dirty="0" err="1"/>
              <a:t>boids</a:t>
            </a:r>
            <a:r>
              <a:rPr lang="en-US" dirty="0"/>
              <a:t>, modular networks, and deep predictive network</a:t>
            </a:r>
          </a:p>
          <a:p>
            <a:pPr lvl="1"/>
            <a:r>
              <a:rPr lang="en-US" dirty="0"/>
              <a:t>Calculated Euclidean distance between </a:t>
            </a:r>
            <a:r>
              <a:rPr lang="en-US" dirty="0" err="1"/>
              <a:t>boids</a:t>
            </a:r>
            <a:r>
              <a:rPr lang="en-US" dirty="0"/>
              <a:t> output, i.e. X,Y position update, and neural networks’ output</a:t>
            </a:r>
          </a:p>
        </p:txBody>
      </p:sp>
    </p:spTree>
    <p:extLst>
      <p:ext uri="{BB962C8B-B14F-4D97-AF65-F5344CB8AC3E}">
        <p14:creationId xmlns:p14="http://schemas.microsoft.com/office/powerpoint/2010/main" val="302868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B50B-5B30-4481-AF4F-9D8D1FF8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Boids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18478-975D-4F24-ADC7-4D7970A0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Reynolds’ original rules:  cohesion, alignment, and separation</a:t>
            </a:r>
          </a:p>
          <a:p>
            <a:pPr lvl="1"/>
            <a:r>
              <a:rPr lang="en-US" dirty="0"/>
              <a:t>Each rule output vector is multiplied by a weight and summed to become the acceleration vector</a:t>
            </a:r>
          </a:p>
          <a:p>
            <a:pPr lvl="1"/>
            <a:r>
              <a:rPr lang="en-US" dirty="0"/>
              <a:t>Acceleration vector added to velocity vector and capped by a maximum speed</a:t>
            </a:r>
          </a:p>
          <a:p>
            <a:pPr lvl="1"/>
            <a:r>
              <a:rPr lang="en-US" dirty="0"/>
              <a:t>Resultant velocity vector added to the position – creates position update</a:t>
            </a:r>
          </a:p>
        </p:txBody>
      </p:sp>
    </p:spTree>
    <p:extLst>
      <p:ext uri="{BB962C8B-B14F-4D97-AF65-F5344CB8AC3E}">
        <p14:creationId xmlns:p14="http://schemas.microsoft.com/office/powerpoint/2010/main" val="99780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E6BAC-876D-401B-A097-B4EDC11A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 err="1"/>
              <a:t>Boids</a:t>
            </a:r>
            <a:r>
              <a:rPr lang="en-US" dirty="0"/>
              <a:t> algorithm video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oid Rules (Normal)">
            <a:hlinkClick r:id="" action="ppaction://media"/>
            <a:extLst>
              <a:ext uri="{FF2B5EF4-FFF2-40B4-BE49-F238E27FC236}">
                <a16:creationId xmlns:a16="http://schemas.microsoft.com/office/drawing/2014/main" id="{80354F03-E1C2-43EC-ACD1-30108E844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372" y="2499053"/>
            <a:ext cx="3405393" cy="340539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466019-8604-4E24-8991-4E980F8FF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Typical flocking behavior using the </a:t>
            </a:r>
            <a:r>
              <a:rPr lang="en-US" dirty="0" err="1"/>
              <a:t>boids</a:t>
            </a:r>
            <a:r>
              <a:rPr lang="en-US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9549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C871-0646-46DF-BF58-B77E40CD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Functionally modular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E799-72A5-4890-9E27-A290DC4C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and trained three neural networks</a:t>
            </a:r>
          </a:p>
          <a:p>
            <a:pPr lvl="1"/>
            <a:r>
              <a:rPr lang="en-US" dirty="0"/>
              <a:t>Each dedicated to a specific </a:t>
            </a:r>
            <a:r>
              <a:rPr lang="en-US" dirty="0" err="1"/>
              <a:t>boids</a:t>
            </a:r>
            <a:r>
              <a:rPr lang="en-US" dirty="0"/>
              <a:t> rule:  cohesion, alignment and separation  -- </a:t>
            </a:r>
            <a:r>
              <a:rPr lang="en-US" b="1" dirty="0"/>
              <a:t>functionally modular</a:t>
            </a:r>
          </a:p>
          <a:p>
            <a:pPr lvl="1"/>
            <a:r>
              <a:rPr lang="en-US" dirty="0"/>
              <a:t>Input:  average center of mass, average heading, and average repulsion force plus accompanying weight</a:t>
            </a:r>
          </a:p>
          <a:p>
            <a:pPr lvl="1"/>
            <a:r>
              <a:rPr lang="en-US" dirty="0"/>
              <a:t>Output:  2D vector = acceleration vector </a:t>
            </a:r>
          </a:p>
          <a:p>
            <a:pPr lvl="1"/>
            <a:r>
              <a:rPr lang="en-US" dirty="0"/>
              <a:t>All three summed to form the acceleration vector </a:t>
            </a:r>
          </a:p>
          <a:p>
            <a:pPr lvl="1"/>
            <a:r>
              <a:rPr lang="en-US" dirty="0"/>
              <a:t>Added to velocity vector and capped by a maximum speed</a:t>
            </a:r>
          </a:p>
          <a:p>
            <a:pPr lvl="1"/>
            <a:r>
              <a:rPr lang="en-US" dirty="0"/>
              <a:t>Resultant velocity vector added to the position – creates position update</a:t>
            </a:r>
          </a:p>
        </p:txBody>
      </p:sp>
    </p:spTree>
    <p:extLst>
      <p:ext uri="{BB962C8B-B14F-4D97-AF65-F5344CB8AC3E}">
        <p14:creationId xmlns:p14="http://schemas.microsoft.com/office/powerpoint/2010/main" val="248188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799AC-FA3B-4952-A108-E32C3283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Functionally modular neural networks Video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oid Rules (Modular NN)">
            <a:hlinkClick r:id="" action="ppaction://media"/>
            <a:extLst>
              <a:ext uri="{FF2B5EF4-FFF2-40B4-BE49-F238E27FC236}">
                <a16:creationId xmlns:a16="http://schemas.microsoft.com/office/drawing/2014/main" id="{3364BFC1-2082-438E-9A3F-976C463AE3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372" y="2499053"/>
            <a:ext cx="3405393" cy="340539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0CC0EF-3772-4648-A2E1-E97ECB84C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Functionally modular networks produce identical flocking behaviors to the </a:t>
            </a:r>
            <a:r>
              <a:rPr lang="en-US" dirty="0" err="1"/>
              <a:t>boids</a:t>
            </a:r>
            <a:r>
              <a:rPr lang="en-US" dirty="0"/>
              <a:t> algorithm</a:t>
            </a:r>
          </a:p>
          <a:p>
            <a:r>
              <a:rPr lang="en-US" dirty="0"/>
              <a:t>Of interest:  networks are receiving new data, i.e. data not seen during training, yet, they produce almost identical flocking behaviors</a:t>
            </a:r>
          </a:p>
        </p:txBody>
      </p:sp>
    </p:spTree>
    <p:extLst>
      <p:ext uri="{BB962C8B-B14F-4D97-AF65-F5344CB8AC3E}">
        <p14:creationId xmlns:p14="http://schemas.microsoft.com/office/powerpoint/2010/main" val="229850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2866-4EA2-4337-877A-CBBDA657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predictive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B6C2-B32D-4919-9229-C3DB2493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and trained a deep predictive network</a:t>
            </a:r>
          </a:p>
          <a:p>
            <a:pPr lvl="1"/>
            <a:r>
              <a:rPr lang="en-US" dirty="0"/>
              <a:t>Learned all three specific </a:t>
            </a:r>
            <a:r>
              <a:rPr lang="en-US" dirty="0" err="1"/>
              <a:t>boids</a:t>
            </a:r>
            <a:r>
              <a:rPr lang="en-US" dirty="0"/>
              <a:t> rules:  cohesion, alignment and separation</a:t>
            </a:r>
            <a:endParaRPr lang="en-US" b="1" dirty="0"/>
          </a:p>
          <a:p>
            <a:pPr lvl="1"/>
            <a:r>
              <a:rPr lang="en-US" dirty="0"/>
              <a:t>Input:  average center of mass, average heading, and average repulsion force plus accompanying weights</a:t>
            </a:r>
          </a:p>
          <a:p>
            <a:pPr lvl="1"/>
            <a:r>
              <a:rPr lang="en-US" dirty="0"/>
              <a:t>Output:  vector consisting of six values, i.e. X,Y coordinate updates for each rule, summed to form acceleration vector </a:t>
            </a:r>
          </a:p>
          <a:p>
            <a:pPr lvl="1"/>
            <a:r>
              <a:rPr lang="en-US" dirty="0"/>
              <a:t>Acceleration vector added to velocity vector and capped by a maximum speed</a:t>
            </a:r>
          </a:p>
          <a:p>
            <a:pPr lvl="1"/>
            <a:r>
              <a:rPr lang="en-US" dirty="0"/>
              <a:t>Resultant velocity vector added to the position – creates position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5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3109D-4640-4986-A396-21A965FB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Deep predictive network video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oid Rules (Deep NN)">
            <a:hlinkClick r:id="" action="ppaction://media"/>
            <a:extLst>
              <a:ext uri="{FF2B5EF4-FFF2-40B4-BE49-F238E27FC236}">
                <a16:creationId xmlns:a16="http://schemas.microsoft.com/office/drawing/2014/main" id="{4C26506C-4296-443F-B35E-AF02FE19B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372" y="2499053"/>
            <a:ext cx="3405393" cy="340539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7DD33A-4CBA-4C9B-BBBB-F25EEBA7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Deep predictive network produces identical flocking behaviors to the </a:t>
            </a:r>
            <a:r>
              <a:rPr lang="en-US" dirty="0" err="1"/>
              <a:t>boids</a:t>
            </a:r>
            <a:r>
              <a:rPr lang="en-US" dirty="0"/>
              <a:t> algorithm</a:t>
            </a:r>
          </a:p>
          <a:p>
            <a:r>
              <a:rPr lang="en-US" dirty="0"/>
              <a:t>Like the modular networks, the deep network is receiving new data and producing almost identical flocking behaviors</a:t>
            </a:r>
          </a:p>
          <a:p>
            <a:endParaRPr lang="en-US" dirty="0"/>
          </a:p>
          <a:p>
            <a:r>
              <a:rPr lang="en-US" dirty="0"/>
              <a:t>Highlight:  both types of networks are showing the ability to generalize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{D814F803-95BE-4DA2-A121-2B3BEE782F82}tf33552983_win32</Template>
  <TotalTime>32</TotalTime>
  <Words>594</Words>
  <Application>Microsoft Office PowerPoint</Application>
  <PresentationFormat>Widescreen</PresentationFormat>
  <Paragraphs>66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Franklin Gothic Book</vt:lpstr>
      <vt:lpstr>Franklin Gothic Demi</vt:lpstr>
      <vt:lpstr>Wingdings 2</vt:lpstr>
      <vt:lpstr>DividendVTI</vt:lpstr>
      <vt:lpstr>Testing the robustness of modular and deep networks in a noise 2d boids world</vt:lpstr>
      <vt:lpstr>Overview</vt:lpstr>
      <vt:lpstr>methodology</vt:lpstr>
      <vt:lpstr>Boids algorithm</vt:lpstr>
      <vt:lpstr>Boids algorithm video</vt:lpstr>
      <vt:lpstr>Functionally modular neural networks</vt:lpstr>
      <vt:lpstr>Functionally modular neural networks Video</vt:lpstr>
      <vt:lpstr>Deep predictive network</vt:lpstr>
      <vt:lpstr>Deep predictive network video</vt:lpstr>
      <vt:lpstr>noise</vt:lpstr>
      <vt:lpstr>Noisy functionally modular network (only cohesion)</vt:lpstr>
      <vt:lpstr>Noisy deep predictive network (only cohesion)</vt:lpstr>
      <vt:lpstr>Qualitative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robustness of modular and deep networks in a noise 2d boids world</dc:title>
  <dc:creator>David King</dc:creator>
  <cp:lastModifiedBy>David King</cp:lastModifiedBy>
  <cp:revision>6</cp:revision>
  <dcterms:created xsi:type="dcterms:W3CDTF">2021-03-18T12:56:12Z</dcterms:created>
  <dcterms:modified xsi:type="dcterms:W3CDTF">2021-03-18T13:28:58Z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